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64" autoAdjust="0"/>
    <p:restoredTop sz="94707"/>
  </p:normalViewPr>
  <p:slideViewPr>
    <p:cSldViewPr snapToGrid="0">
      <p:cViewPr varScale="1">
        <p:scale>
          <a:sx n="101" d="100"/>
          <a:sy n="101" d="100"/>
        </p:scale>
        <p:origin x="1496" y="48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21" d="100"/>
          <a:sy n="121" d="100"/>
        </p:scale>
        <p:origin x="5072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446270-44F2-E341-BFA0-95190BAC0C37}" type="datetimeFigureOut">
              <a:rPr lang="en-US" smtClean="0"/>
              <a:t>2/26/26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B726BF-D588-6944-B89F-0A4BEE2A8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041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B726BF-D588-6944-B89F-0A4BEE2A8E1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5889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2C6F4-98A1-BA85-44AE-2729041A33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E0158C-B93D-415C-8B4D-1EA3329402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0E7C1E-5174-3643-CCE7-45E5D25D7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0661-2827-4FB0-A5DD-480DBC10CE0C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DCC3A4-3FFC-20FA-FD13-FD1FA8334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825704-8B57-9AA0-9C1F-133985A62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1980F-90DB-45DA-B242-2E9340F7A8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654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>
        <p:fade/>
      </p:transition>
    </mc:Choice>
    <mc:Fallback xmlns="">
      <p:transition advClick="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7CABA6-B593-8688-E3F6-133D9AAE8D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18DC93-85DC-71F9-3AE1-DFDA0382A1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FD1A4D-7BF8-DE65-792F-6E4BB1715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0661-2827-4FB0-A5DD-480DBC10CE0C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814A0B-9733-2A4D-D829-440787526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5155FD-BE3D-155D-B1D8-9706E45AB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1980F-90DB-45DA-B242-2E9340F7A8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9968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>
        <p:fade/>
      </p:transition>
    </mc:Choice>
    <mc:Fallback xmlns="">
      <p:transition advClick="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500777-5B95-6352-8C2B-A6DDF3C3CC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6BD62E-601E-806E-68A3-3DC600EE13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176CEA-B37A-81AF-F9AF-4C15FEFF1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0661-2827-4FB0-A5DD-480DBC10CE0C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CCFDFA-6CBE-367F-9F33-B114BDC90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A21F72-5908-00AF-A169-605E195EF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1980F-90DB-45DA-B242-2E9340F7A8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7269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>
        <p:fade/>
      </p:transition>
    </mc:Choice>
    <mc:Fallback xmlns="">
      <p:transition advClick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1C54C-AAFB-03B3-35CE-4E2BEFCC2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472F59-6FBA-A6A9-FDFA-86797B3E2C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56A8A-5731-BF43-9710-4DFD35D9A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0661-2827-4FB0-A5DD-480DBC10CE0C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E66DF4-265A-C820-16F0-076ED1365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07039B-B41A-77ED-C1EF-6CCCE3465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1980F-90DB-45DA-B242-2E9340F7A8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2403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>
        <p:fade/>
      </p:transition>
    </mc:Choice>
    <mc:Fallback xmlns="">
      <p:transition advClick="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268CB-68EA-4AE6-AE2B-B46289364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A3BCE7-40DE-CEA6-F5B2-11477E8542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A2C7D1-141A-8689-C977-3F96BE567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0661-2827-4FB0-A5DD-480DBC10CE0C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9DD296-ED78-3781-6392-E4840F2A8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E7DE9-FE22-2ECF-F6D3-F5EE40D35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1980F-90DB-45DA-B242-2E9340F7A8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9749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>
        <p:fade/>
      </p:transition>
    </mc:Choice>
    <mc:Fallback xmlns="">
      <p:transition advClick="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B5ACF-FE97-F48B-D642-89EB182F0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2EFA80-37D8-4395-C1F7-235E2E58CC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8FDB16-E2C7-FF39-EDC1-9E9EBFD04E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4D5103-7C95-B167-7A63-1A6F45B32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0661-2827-4FB0-A5DD-480DBC10CE0C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90D34C-EA28-245B-31A0-155F85E01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FD3BF1-EB4C-4480-D75D-3CF483544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1980F-90DB-45DA-B242-2E9340F7A8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182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>
        <p:fade/>
      </p:transition>
    </mc:Choice>
    <mc:Fallback xmlns="">
      <p:transition advClick="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A09793-3928-7239-EF37-F9A5F2912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9D26E4-0D7B-5A82-A293-A1964489BE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3044BC-E9E4-05F5-1F86-59404E375F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003F98-97B5-390F-59A2-D33E4EACC6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23E3E2-0CCF-CABC-41D9-9C74D4C182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F34F53-BCE8-3571-AE46-6235216F1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0661-2827-4FB0-A5DD-480DBC10CE0C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27E5DA-6750-66B6-AFE5-283BBD644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36E3D5-C47B-ED78-E56B-D049CC59F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1980F-90DB-45DA-B242-2E9340F7A8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1297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>
        <p:fade/>
      </p:transition>
    </mc:Choice>
    <mc:Fallback xmlns="">
      <p:transition advClick="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408E68-208E-CE26-4CE3-F2E12547B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4F5748-8510-75BF-2419-D4134E92F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0661-2827-4FB0-A5DD-480DBC10CE0C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17B035-91D8-7624-DFC2-403DF760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4DB519-C15C-80E3-1A07-684EB9A21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1980F-90DB-45DA-B242-2E9340F7A8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0473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>
        <p:fade/>
      </p:transition>
    </mc:Choice>
    <mc:Fallback xmlns="">
      <p:transition advClick="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DFEF73-8DD6-5928-E570-80F6562B9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0661-2827-4FB0-A5DD-480DBC10CE0C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1B55D5-0C1D-7DE2-5355-773AB0F3B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3D9EAB-7C42-D76F-B691-F80450A89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1980F-90DB-45DA-B242-2E9340F7A8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7389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>
        <p:fade/>
      </p:transition>
    </mc:Choice>
    <mc:Fallback xmlns="">
      <p:transition advClick="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44A31-CAE0-873B-02CF-DBDCCB703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79631D-304E-F367-2F86-226AB2B676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FF4830-81C1-BAC5-F8BB-7F27784E27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4F53B2-0FBB-0F14-4156-A48275B54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0661-2827-4FB0-A5DD-480DBC10CE0C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77BB80-7C55-9BB4-47BE-182996CC7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4ADE18-DC69-EEF3-8631-10B639FAB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1980F-90DB-45DA-B242-2E9340F7A8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3583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>
        <p:fade/>
      </p:transition>
    </mc:Choice>
    <mc:Fallback xmlns="">
      <p:transition advClick="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1F59E-BBAE-A966-23B1-645CB9640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1F6BEB-E4ED-C22A-20CB-3585335EAF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2B093F-6DC5-7FF1-D566-17FBDE2D32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24137C-83E4-B709-4505-4CBB26DAF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0661-2827-4FB0-A5DD-480DBC10CE0C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C5540D-B779-9981-CD48-CAA4B924E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E8EB12-3616-4A6F-CD95-FCDA984AC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1980F-90DB-45DA-B242-2E9340F7A8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4891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>
        <p:fade/>
      </p:transition>
    </mc:Choice>
    <mc:Fallback xmlns="">
      <p:transition advClick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93B471-0749-416C-AFA5-BB01AF422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E1197C-66C8-E323-460C-16D306A1DC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EB0B8C-2EF6-816B-B1D9-6B69FC08A3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D00661-2827-4FB0-A5DD-480DBC10CE0C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A6DED4-B412-5CFC-4C0E-B2726CC823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404C9F-FBB6-96D6-1AD0-8922D61181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11980F-90DB-45DA-B242-2E9340F7A8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810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 advClick="0">
        <p:fade/>
      </p:transition>
    </mc:Choice>
    <mc:Fallback xmlns="">
      <p:transition advClick="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47ECA-A55D-300A-931C-976975DDE5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4106" y="612629"/>
            <a:ext cx="10883788" cy="5437848"/>
          </a:xfrm>
          <a:solidFill>
            <a:srgbClr val="C00000"/>
          </a:solidFill>
        </p:spPr>
        <p:txBody>
          <a:bodyPr anchor="t">
            <a:normAutofit fontScale="90000"/>
          </a:bodyPr>
          <a:lstStyle/>
          <a:p>
            <a:pPr algn="l"/>
            <a:r>
              <a:rPr lang="en-GB" sz="3600" dirty="0">
                <a:solidFill>
                  <a:schemeClr val="bg1"/>
                </a:solidFill>
              </a:rPr>
              <a:t>DDCC Darvel Lottery Draw Wednesday 25</a:t>
            </a:r>
            <a:r>
              <a:rPr lang="en-GB" sz="3600" baseline="30000" dirty="0">
                <a:solidFill>
                  <a:schemeClr val="bg1"/>
                </a:solidFill>
              </a:rPr>
              <a:t>th</a:t>
            </a:r>
            <a:r>
              <a:rPr lang="en-GB" sz="3600" dirty="0">
                <a:solidFill>
                  <a:schemeClr val="bg1"/>
                </a:solidFill>
              </a:rPr>
              <a:t> Feb 2026</a:t>
            </a:r>
            <a:br>
              <a:rPr lang="en-GB" sz="3600" dirty="0">
                <a:solidFill>
                  <a:schemeClr val="bg1"/>
                </a:solidFill>
              </a:rPr>
            </a:br>
            <a:br>
              <a:rPr lang="en-GB" sz="3600" dirty="0">
                <a:solidFill>
                  <a:schemeClr val="bg1"/>
                </a:solidFill>
              </a:rPr>
            </a:br>
            <a:r>
              <a:rPr lang="en-GB" sz="3600" dirty="0">
                <a:solidFill>
                  <a:schemeClr val="bg1"/>
                </a:solidFill>
              </a:rPr>
              <a:t> 1</a:t>
            </a:r>
            <a:r>
              <a:rPr lang="en-GB" sz="3600" baseline="30000" dirty="0">
                <a:solidFill>
                  <a:schemeClr val="bg1"/>
                </a:solidFill>
              </a:rPr>
              <a:t>st</a:t>
            </a:r>
            <a:r>
              <a:rPr lang="en-GB" sz="3600" dirty="0">
                <a:solidFill>
                  <a:schemeClr val="bg1"/>
                </a:solidFill>
              </a:rPr>
              <a:t> Prize Winner  </a:t>
            </a:r>
            <a:r>
              <a:rPr lang="en-GB" sz="3600">
                <a:solidFill>
                  <a:schemeClr val="bg1"/>
                </a:solidFill>
              </a:rPr>
              <a:t>-   Private AM</a:t>
            </a:r>
            <a:br>
              <a:rPr lang="en-GB" sz="3600" dirty="0">
                <a:solidFill>
                  <a:schemeClr val="bg1"/>
                </a:solidFill>
              </a:rPr>
            </a:br>
            <a:r>
              <a:rPr lang="en-GB" sz="3600" dirty="0">
                <a:solidFill>
                  <a:schemeClr val="bg1"/>
                </a:solidFill>
              </a:rPr>
              <a:t> 2</a:t>
            </a:r>
            <a:r>
              <a:rPr lang="en-GB" sz="3600" baseline="30000" dirty="0">
                <a:solidFill>
                  <a:schemeClr val="bg1"/>
                </a:solidFill>
              </a:rPr>
              <a:t>nd</a:t>
            </a:r>
            <a:r>
              <a:rPr lang="en-GB" sz="3600" dirty="0">
                <a:solidFill>
                  <a:schemeClr val="bg1"/>
                </a:solidFill>
              </a:rPr>
              <a:t> Prize Winner -   Private MZ</a:t>
            </a:r>
            <a:br>
              <a:rPr lang="en-GB" sz="3600" dirty="0">
                <a:solidFill>
                  <a:schemeClr val="bg1"/>
                </a:solidFill>
              </a:rPr>
            </a:br>
            <a:r>
              <a:rPr lang="en-GB" sz="3600" dirty="0">
                <a:solidFill>
                  <a:schemeClr val="bg1"/>
                </a:solidFill>
              </a:rPr>
              <a:t> 3</a:t>
            </a:r>
            <a:r>
              <a:rPr lang="en-GB" sz="3600" baseline="30000" dirty="0">
                <a:solidFill>
                  <a:schemeClr val="bg1"/>
                </a:solidFill>
              </a:rPr>
              <a:t>rd</a:t>
            </a:r>
            <a:r>
              <a:rPr lang="en-GB" sz="3600" dirty="0">
                <a:solidFill>
                  <a:schemeClr val="bg1"/>
                </a:solidFill>
              </a:rPr>
              <a:t> Prize Winner -    Ann Potts</a:t>
            </a:r>
            <a:br>
              <a:rPr lang="en-GB" sz="3600" dirty="0">
                <a:solidFill>
                  <a:schemeClr val="bg1"/>
                </a:solidFill>
              </a:rPr>
            </a:br>
            <a:br>
              <a:rPr lang="en-GB" sz="3600" dirty="0">
                <a:solidFill>
                  <a:schemeClr val="bg1"/>
                </a:solidFill>
              </a:rPr>
            </a:br>
            <a:r>
              <a:rPr lang="en-GB" sz="3600" dirty="0">
                <a:solidFill>
                  <a:schemeClr val="bg1"/>
                </a:solidFill>
              </a:rPr>
              <a:t>Congratulations to this month's winners and Thank You to all members for their continued support</a:t>
            </a:r>
            <a:br>
              <a:rPr lang="en-GB" sz="3600" dirty="0">
                <a:solidFill>
                  <a:schemeClr val="bg1"/>
                </a:solidFill>
              </a:rPr>
            </a:br>
            <a:br>
              <a:rPr lang="en-GB" sz="3600" dirty="0">
                <a:solidFill>
                  <a:schemeClr val="bg1"/>
                </a:solidFill>
              </a:rPr>
            </a:br>
            <a:r>
              <a:rPr lang="en-GB" sz="3600" dirty="0">
                <a:solidFill>
                  <a:schemeClr val="bg1"/>
                </a:solidFill>
              </a:rPr>
              <a:t>Next DDCC Darvel Lottery Draw will be Wed </a:t>
            </a:r>
            <a:r>
              <a:rPr lang="en-GB" sz="3600">
                <a:solidFill>
                  <a:schemeClr val="bg1"/>
                </a:solidFill>
              </a:rPr>
              <a:t>25</a:t>
            </a:r>
            <a:r>
              <a:rPr lang="en-GB" sz="3600" baseline="30000">
                <a:solidFill>
                  <a:schemeClr val="bg1"/>
                </a:solidFill>
              </a:rPr>
              <a:t>th</a:t>
            </a:r>
            <a:r>
              <a:rPr lang="en-GB" sz="3600">
                <a:solidFill>
                  <a:schemeClr val="bg1"/>
                </a:solidFill>
              </a:rPr>
              <a:t> Mar </a:t>
            </a:r>
            <a:r>
              <a:rPr lang="en-GB" sz="3600" dirty="0">
                <a:solidFill>
                  <a:schemeClr val="bg1"/>
                </a:solidFill>
              </a:rPr>
              <a:t>2026</a:t>
            </a:r>
            <a:br>
              <a:rPr lang="en-GB" sz="3600" dirty="0">
                <a:solidFill>
                  <a:schemeClr val="bg1"/>
                </a:solidFill>
              </a:rPr>
            </a:br>
            <a:br>
              <a:rPr lang="en-GB" sz="4000" dirty="0">
                <a:solidFill>
                  <a:schemeClr val="bg1"/>
                </a:solidFill>
              </a:rPr>
            </a:br>
            <a:endParaRPr lang="en-GB" sz="40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48C2C73-B36F-1EFC-8C3E-1E3C4A5C4081}"/>
              </a:ext>
            </a:extLst>
          </p:cNvPr>
          <p:cNvSpPr txBox="1"/>
          <p:nvPr/>
        </p:nvSpPr>
        <p:spPr>
          <a:xfrm>
            <a:off x="10607040" y="716459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578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>
        <p:fade/>
        <p:sndAc>
          <p:stSnd>
            <p:snd r:embed="rId3" name="type.wav"/>
          </p:stSnd>
        </p:sndAc>
      </p:transition>
    </mc:Choice>
    <mc:Fallback xmlns="">
      <p:transition advClick="0">
        <p:fade/>
        <p:sndAc>
          <p:stSnd>
            <p:snd r:embed="rId5" name="type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6023</TotalTime>
  <Words>66</Words>
  <Application>Microsoft Macintosh PowerPoint</Application>
  <PresentationFormat>Widescreen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DDCC Darvel Lottery Draw Wednesday 25th Feb 2026   1st Prize Winner  -   Private AM  2nd Prize Winner -   Private MZ  3rd Prize Winner -    Ann Potts  Congratulations to this month's winners and Thank You to all members for their continued support  Next DDCC Darvel Lottery Draw will be Wed 25th Mar 2026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DDCC Community Council</dc:creator>
  <cp:lastModifiedBy>DDCC Community Council</cp:lastModifiedBy>
  <cp:revision>29</cp:revision>
  <dcterms:created xsi:type="dcterms:W3CDTF">2024-06-24T17:38:46Z</dcterms:created>
  <dcterms:modified xsi:type="dcterms:W3CDTF">2026-02-26T09:47:41Z</dcterms:modified>
</cp:coreProperties>
</file>