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DCC Community Council" userId="dbe8f19c3f07ed3a" providerId="LiveId" clId="{B0ECDEC9-D565-5EA4-9A3E-A33B47ED0D2E}"/>
    <pc:docChg chg="modSld">
      <pc:chgData name="DDCC Community Council" userId="dbe8f19c3f07ed3a" providerId="LiveId" clId="{B0ECDEC9-D565-5EA4-9A3E-A33B47ED0D2E}" dt="2026-03-25T18:05:46.311" v="97" actId="6549"/>
      <pc:docMkLst>
        <pc:docMk/>
      </pc:docMkLst>
      <pc:sldChg chg="modSp mod">
        <pc:chgData name="DDCC Community Council" userId="dbe8f19c3f07ed3a" providerId="LiveId" clId="{B0ECDEC9-D565-5EA4-9A3E-A33B47ED0D2E}" dt="2026-03-25T18:05:46.311" v="97" actId="6549"/>
        <pc:sldMkLst>
          <pc:docMk/>
          <pc:sldMk cId="678578744" sldId="256"/>
        </pc:sldMkLst>
        <pc:spChg chg="mod">
          <ac:chgData name="DDCC Community Council" userId="dbe8f19c3f07ed3a" providerId="LiveId" clId="{B0ECDEC9-D565-5EA4-9A3E-A33B47ED0D2E}" dt="2026-03-25T18:05:46.311" v="97" actId="6549"/>
          <ac:spMkLst>
            <pc:docMk/>
            <pc:sldMk cId="678578744" sldId="256"/>
            <ac:spMk id="2" creationId="{94647ECA-A55D-300A-931C-976975DDE56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18E84-C6F9-4E71-8C55-EBB4B93F29B2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A3999-749D-4D6D-A8DE-D3E4C1767E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833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726BF-D588-6944-B89F-0A4BEE2A8E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88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3FA95-A22E-AE8E-D2E6-FF8B009A7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BD22FB-E21D-3640-6FFA-0EB5F94891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81513-4C21-D922-B85B-9A55FD269E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ED4FE-2381-C7FB-FE1C-C225E0BC97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726BF-D588-6944-B89F-0A4BEE2A8E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74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2C6F4-98A1-BA85-44AE-2729041A3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E0158C-B93D-415C-8B4D-1EA332940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E7C1E-5174-3643-CCE7-45E5D25D7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CC3A4-3FFC-20FA-FD13-FD1FA833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25704-8B57-9AA0-9C1F-133985A6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5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CABA6-B593-8688-E3F6-133D9AAE8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8DC93-85DC-71F9-3AE1-DFDA0382A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D1A4D-7BF8-DE65-792F-6E4BB171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814A0B-9733-2A4D-D829-440787526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155FD-BE3D-155D-B1D8-9706E45A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968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500777-5B95-6352-8C2B-A6DDF3C3CC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BD62E-601E-806E-68A3-3DC600EE1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76CEA-B37A-81AF-F9AF-4C15FEFF1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CFDFA-6CBE-367F-9F33-B114BDC90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21F72-5908-00AF-A169-605E195EF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26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1C54C-AAFB-03B3-35CE-4E2BEFCC2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72F59-6FBA-A6A9-FDFA-86797B3E2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56A8A-5731-BF43-9710-4DFD35D9A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66DF4-265A-C820-16F0-076ED1365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7039B-B41A-77ED-C1EF-6CCCE346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40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268CB-68EA-4AE6-AE2B-B46289364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3BCE7-40DE-CEA6-F5B2-11477E854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2C7D1-141A-8689-C977-3F96BE56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DD296-ED78-3781-6392-E4840F2A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E7DE9-FE22-2ECF-F6D3-F5EE40D3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74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B5ACF-FE97-F48B-D642-89EB182F0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EFA80-37D8-4395-C1F7-235E2E58C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FDB16-E2C7-FF39-EDC1-9E9EBFD04E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D5103-7C95-B167-7A63-1A6F45B3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0D34C-EA28-245B-31A0-155F85E01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D3BF1-EB4C-4480-D75D-3CF48354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8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09793-3928-7239-EF37-F9A5F2912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D26E4-0D7B-5A82-A293-A1964489B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3044BC-E9E4-05F5-1F86-59404E375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003F98-97B5-390F-59A2-D33E4EACC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3E3E2-0CCF-CABC-41D9-9C74D4C18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F34F53-BCE8-3571-AE46-6235216F1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27E5DA-6750-66B6-AFE5-283BBD64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36E3D5-C47B-ED78-E56B-D049CC59F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9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08E68-208E-CE26-4CE3-F2E12547B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F5748-8510-75BF-2419-D4134E92F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7B035-91D8-7624-DFC2-403DF760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4DB519-C15C-80E3-1A07-684EB9A2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47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DFEF73-8DD6-5928-E570-80F6562B9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1B55D5-0C1D-7DE2-5355-773AB0F3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D9EAB-7C42-D76F-B691-F80450A8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8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44A31-CAE0-873B-02CF-DBDCCB703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9631D-304E-F367-2F86-226AB2B67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F4830-81C1-BAC5-F8BB-7F27784E2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4F53B2-0FBB-0F14-4156-A48275B54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77BB80-7C55-9BB4-47BE-182996CC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ADE18-DC69-EEF3-8631-10B639FAB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8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F59E-BBAE-A966-23B1-645CB964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1F6BEB-E4ED-C22A-20CB-3585335EA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B093F-6DC5-7FF1-D566-17FBDE2D3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24137C-83E4-B709-4505-4CBB26DAF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5540D-B779-9981-CD48-CAA4B924E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8EB12-3616-4A6F-CD95-FCDA984AC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89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93B471-0749-416C-AFA5-BB01AF422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1197C-66C8-E323-460C-16D306A1D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B0B8C-2EF6-816B-B1D9-6B69FC08A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D00661-2827-4FB0-A5DD-480DBC10CE0C}" type="datetimeFigureOut">
              <a:rPr lang="en-GB" smtClean="0"/>
              <a:t>25/03/2026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6DED4-B412-5CFC-4C0E-B2726CC823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04C9F-FBB6-96D6-1AD0-8922D6118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1980F-90DB-45DA-B242-2E9340F7A8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1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7ECA-A55D-300A-931C-976975DDE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106" y="612629"/>
            <a:ext cx="10883788" cy="5437848"/>
          </a:xfrm>
          <a:solidFill>
            <a:srgbClr val="FF0000"/>
          </a:solidFill>
        </p:spPr>
        <p:txBody>
          <a:bodyPr anchor="t">
            <a:normAutofit fontScale="90000"/>
          </a:bodyPr>
          <a:lstStyle/>
          <a:p>
            <a:pPr algn="l"/>
            <a:r>
              <a:rPr lang="en-GB" sz="5300" dirty="0">
                <a:solidFill>
                  <a:schemeClr val="bg1"/>
                </a:solidFill>
              </a:rPr>
              <a:t>DDCC Darvel Lottery Draw Result </a:t>
            </a:r>
            <a:br>
              <a:rPr lang="en-GB" sz="4400" dirty="0">
                <a:solidFill>
                  <a:schemeClr val="bg1"/>
                </a:solidFill>
              </a:rPr>
            </a:br>
            <a:br>
              <a:rPr lang="en-GB" sz="4400" dirty="0">
                <a:solidFill>
                  <a:schemeClr val="bg1"/>
                </a:solidFill>
              </a:rPr>
            </a:br>
            <a:r>
              <a:rPr lang="en-GB" sz="5300" dirty="0">
                <a:solidFill>
                  <a:schemeClr val="bg1"/>
                </a:solidFill>
              </a:rPr>
              <a:t>Wednesday 25</a:t>
            </a:r>
            <a:r>
              <a:rPr lang="en-GB" sz="5300" baseline="30000" dirty="0">
                <a:solidFill>
                  <a:schemeClr val="bg1"/>
                </a:solidFill>
              </a:rPr>
              <a:t>th</a:t>
            </a:r>
            <a:r>
              <a:rPr lang="en-GB" sz="5300" dirty="0">
                <a:solidFill>
                  <a:schemeClr val="bg1"/>
                </a:solidFill>
              </a:rPr>
              <a:t> Mar 2026</a:t>
            </a:r>
            <a:br>
              <a:rPr lang="en-GB" sz="4400" dirty="0">
                <a:solidFill>
                  <a:schemeClr val="bg1"/>
                </a:solidFill>
              </a:rPr>
            </a:br>
            <a:br>
              <a:rPr lang="en-GB" sz="4400" dirty="0">
                <a:solidFill>
                  <a:schemeClr val="bg1"/>
                </a:solidFill>
              </a:rPr>
            </a:br>
            <a:r>
              <a:rPr lang="en-GB" sz="5300" dirty="0">
                <a:solidFill>
                  <a:schemeClr val="bg1"/>
                </a:solidFill>
              </a:rPr>
              <a:t>1</a:t>
            </a:r>
            <a:r>
              <a:rPr lang="en-GB" sz="5300" baseline="30000" dirty="0">
                <a:solidFill>
                  <a:schemeClr val="bg1"/>
                </a:solidFill>
              </a:rPr>
              <a:t>st</a:t>
            </a:r>
            <a:r>
              <a:rPr lang="en-GB" sz="5300" dirty="0">
                <a:solidFill>
                  <a:schemeClr val="bg1"/>
                </a:solidFill>
              </a:rPr>
              <a:t> Prize </a:t>
            </a:r>
            <a:r>
              <a:rPr lang="en-GB" sz="5300">
                <a:solidFill>
                  <a:schemeClr val="bg1"/>
                </a:solidFill>
              </a:rPr>
              <a:t>£638.00  </a:t>
            </a:r>
            <a:r>
              <a:rPr lang="en-GB" sz="5300" dirty="0">
                <a:solidFill>
                  <a:schemeClr val="bg1"/>
                </a:solidFill>
              </a:rPr>
              <a:t>-   Alan Chow</a:t>
            </a:r>
            <a:br>
              <a:rPr lang="en-GB" sz="5300" dirty="0">
                <a:solidFill>
                  <a:schemeClr val="bg1"/>
                </a:solidFill>
              </a:rPr>
            </a:br>
            <a:r>
              <a:rPr lang="en-GB" sz="5300" dirty="0">
                <a:solidFill>
                  <a:schemeClr val="bg1"/>
                </a:solidFill>
              </a:rPr>
              <a:t>2</a:t>
            </a:r>
            <a:r>
              <a:rPr lang="en-GB" sz="5300" baseline="30000" dirty="0">
                <a:solidFill>
                  <a:schemeClr val="bg1"/>
                </a:solidFill>
              </a:rPr>
              <a:t>nd</a:t>
            </a:r>
            <a:r>
              <a:rPr lang="en-GB" sz="5300" dirty="0">
                <a:solidFill>
                  <a:schemeClr val="bg1"/>
                </a:solidFill>
              </a:rPr>
              <a:t> Prize £</a:t>
            </a:r>
            <a:r>
              <a:rPr lang="en-GB" sz="5300">
                <a:solidFill>
                  <a:schemeClr val="bg1"/>
                </a:solidFill>
              </a:rPr>
              <a:t>79.25    -   </a:t>
            </a:r>
            <a:r>
              <a:rPr lang="en-GB" sz="5300" dirty="0">
                <a:solidFill>
                  <a:schemeClr val="bg1"/>
                </a:solidFill>
              </a:rPr>
              <a:t>Ken Mair</a:t>
            </a:r>
            <a:br>
              <a:rPr lang="en-GB" sz="5300">
                <a:solidFill>
                  <a:schemeClr val="bg1"/>
                </a:solidFill>
              </a:rPr>
            </a:br>
            <a:r>
              <a:rPr lang="en-GB" sz="5300">
                <a:solidFill>
                  <a:schemeClr val="bg1"/>
                </a:solidFill>
              </a:rPr>
              <a:t>3</a:t>
            </a:r>
            <a:r>
              <a:rPr lang="en-GB" sz="5300" baseline="30000">
                <a:solidFill>
                  <a:schemeClr val="bg1"/>
                </a:solidFill>
              </a:rPr>
              <a:t>rd</a:t>
            </a:r>
            <a:r>
              <a:rPr lang="en-GB" sz="5300">
                <a:solidFill>
                  <a:schemeClr val="bg1"/>
                </a:solidFill>
              </a:rPr>
              <a:t> Prize £79.25    -   Diane </a:t>
            </a:r>
            <a:r>
              <a:rPr lang="en-GB" sz="5300" dirty="0">
                <a:solidFill>
                  <a:schemeClr val="bg1"/>
                </a:solidFill>
              </a:rPr>
              <a:t>McKane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4000" dirty="0">
                <a:solidFill>
                  <a:schemeClr val="bg1"/>
                </a:solidFill>
              </a:rPr>
            </a:b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C2C73-B36F-1EFC-8C3E-1E3C4A5C4081}"/>
              </a:ext>
            </a:extLst>
          </p:cNvPr>
          <p:cNvSpPr txBox="1"/>
          <p:nvPr/>
        </p:nvSpPr>
        <p:spPr>
          <a:xfrm>
            <a:off x="10607040" y="716459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7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  <p:sndAc>
          <p:stSnd>
            <p:snd r:embed="rId3" name="type.wav"/>
          </p:stSnd>
        </p:sndAc>
      </p:transition>
    </mc:Choice>
    <mc:Fallback xmlns="">
      <p:transition advClick="0">
        <p:fade/>
        <p:sndAc>
          <p:stSnd>
            <p:snd r:embed="rId5" name="typ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23587-72FD-ED94-752D-1BE68DA52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06358-1AD8-D4F0-C7D0-45CE13862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106" y="612629"/>
            <a:ext cx="10883788" cy="5437848"/>
          </a:xfrm>
          <a:solidFill>
            <a:srgbClr val="FF0000"/>
          </a:solidFill>
        </p:spPr>
        <p:txBody>
          <a:bodyPr anchor="t">
            <a:normAutofit fontScale="90000"/>
          </a:bodyPr>
          <a:lstStyle/>
          <a:p>
            <a:r>
              <a:rPr lang="en-GB" sz="5300" dirty="0">
                <a:solidFill>
                  <a:schemeClr val="bg1"/>
                </a:solidFill>
              </a:rPr>
              <a:t>Welcome to the </a:t>
            </a:r>
            <a:br>
              <a:rPr lang="en-GB" sz="5300" dirty="0">
                <a:solidFill>
                  <a:schemeClr val="bg1"/>
                </a:solidFill>
              </a:rPr>
            </a:br>
            <a:r>
              <a:rPr lang="en-GB" sz="5300" dirty="0">
                <a:solidFill>
                  <a:schemeClr val="bg1"/>
                </a:solidFill>
              </a:rPr>
              <a:t> Darvel Lottery Draw  </a:t>
            </a:r>
            <a:br>
              <a:rPr lang="en-GB" sz="4400" dirty="0">
                <a:solidFill>
                  <a:schemeClr val="bg1"/>
                </a:solidFill>
              </a:rPr>
            </a:br>
            <a:br>
              <a:rPr lang="en-GB" sz="4400" dirty="0">
                <a:solidFill>
                  <a:schemeClr val="bg1"/>
                </a:solidFill>
              </a:rPr>
            </a:br>
            <a:r>
              <a:rPr lang="en-GB" sz="5300" dirty="0">
                <a:solidFill>
                  <a:schemeClr val="bg1"/>
                </a:solidFill>
              </a:rPr>
              <a:t>Wednesday 25</a:t>
            </a:r>
            <a:r>
              <a:rPr lang="en-GB" sz="5300" baseline="30000" dirty="0">
                <a:solidFill>
                  <a:schemeClr val="bg1"/>
                </a:solidFill>
              </a:rPr>
              <a:t>th</a:t>
            </a:r>
            <a:r>
              <a:rPr lang="en-GB" sz="5300" dirty="0">
                <a:solidFill>
                  <a:schemeClr val="bg1"/>
                </a:solidFill>
              </a:rPr>
              <a:t> Feb 2026</a:t>
            </a:r>
            <a:br>
              <a:rPr lang="en-GB" sz="4400" dirty="0">
                <a:solidFill>
                  <a:schemeClr val="bg1"/>
                </a:solidFill>
              </a:rPr>
            </a:br>
            <a:br>
              <a:rPr lang="en-GB" sz="4400" dirty="0">
                <a:solidFill>
                  <a:schemeClr val="bg1"/>
                </a:solidFill>
              </a:rPr>
            </a:br>
            <a:r>
              <a:rPr lang="en-GB" sz="4400" dirty="0">
                <a:solidFill>
                  <a:schemeClr val="bg1"/>
                </a:solidFill>
              </a:rPr>
              <a:t> </a:t>
            </a:r>
            <a:r>
              <a:rPr lang="en-GB" sz="5300" dirty="0">
                <a:solidFill>
                  <a:schemeClr val="bg1"/>
                </a:solidFill>
              </a:rPr>
              <a:t>Good luck to all entrants</a:t>
            </a: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3600" dirty="0">
                <a:solidFill>
                  <a:schemeClr val="bg1"/>
                </a:solidFill>
              </a:rPr>
            </a:br>
            <a:br>
              <a:rPr lang="en-GB" sz="4000" dirty="0">
                <a:solidFill>
                  <a:schemeClr val="bg1"/>
                </a:solidFill>
              </a:rPr>
            </a:b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2C1843-FF0F-320B-8FAD-FB61E8400AC9}"/>
              </a:ext>
            </a:extLst>
          </p:cNvPr>
          <p:cNvSpPr txBox="1"/>
          <p:nvPr/>
        </p:nvSpPr>
        <p:spPr>
          <a:xfrm>
            <a:off x="10607040" y="716459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0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>
        <p:fade/>
        <p:sndAc>
          <p:stSnd>
            <p:snd r:embed="rId3" name="type.wav"/>
          </p:stSnd>
        </p:sndAc>
      </p:transition>
    </mc:Choice>
    <mc:Fallback xmlns="">
      <p:transition advClick="0">
        <p:fade/>
        <p:sndAc>
          <p:stSnd>
            <p:snd r:embed="rId5" name="typ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27C78-426E-0007-0B05-BC05E5F07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748" y="1711561"/>
            <a:ext cx="10515600" cy="4351338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Congratulations to all 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this month’s winners</a:t>
            </a:r>
          </a:p>
        </p:txBody>
      </p:sp>
    </p:spTree>
    <p:extLst>
      <p:ext uri="{BB962C8B-B14F-4D97-AF65-F5344CB8AC3E}">
        <p14:creationId xmlns:p14="http://schemas.microsoft.com/office/powerpoint/2010/main" val="320838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27C78-426E-0007-0B05-BC05E5F07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735" y="1253331"/>
            <a:ext cx="10515600" cy="4351338"/>
          </a:xfrm>
          <a:noFill/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Winners will be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 contacted shortly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 by email</a:t>
            </a:r>
          </a:p>
        </p:txBody>
      </p:sp>
    </p:spTree>
    <p:extLst>
      <p:ext uri="{BB962C8B-B14F-4D97-AF65-F5344CB8AC3E}">
        <p14:creationId xmlns:p14="http://schemas.microsoft.com/office/powerpoint/2010/main" val="3927904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27C78-426E-0007-0B05-BC05E5F07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4002" y="1440575"/>
            <a:ext cx="10515600" cy="4351338"/>
          </a:xfrm>
          <a:noFill/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Next DDCC Darvel Lottery 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Will be held 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On 25 Mar 2026 </a:t>
            </a:r>
          </a:p>
        </p:txBody>
      </p:sp>
    </p:spTree>
    <p:extLst>
      <p:ext uri="{BB962C8B-B14F-4D97-AF65-F5344CB8AC3E}">
        <p14:creationId xmlns:p14="http://schemas.microsoft.com/office/powerpoint/2010/main" val="3661269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27C78-426E-0007-0B05-BC05E5F07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6254"/>
            <a:ext cx="10515600" cy="4351338"/>
          </a:xfrm>
          <a:noFill/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Thank you to all of the 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DDCC Darvel Lottery 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Members for there 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 continued support</a:t>
            </a:r>
          </a:p>
        </p:txBody>
      </p:sp>
    </p:spTree>
    <p:extLst>
      <p:ext uri="{BB962C8B-B14F-4D97-AF65-F5344CB8AC3E}">
        <p14:creationId xmlns:p14="http://schemas.microsoft.com/office/powerpoint/2010/main" val="427963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27C78-426E-0007-0B05-BC05E5F07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4694"/>
            <a:ext cx="10515600" cy="4351338"/>
          </a:xfrm>
          <a:noFill/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New Members can join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 the lottery by completing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 the application form found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 on the DDCC website </a:t>
            </a:r>
          </a:p>
          <a:p>
            <a:pPr marL="0" indent="0" algn="ctr">
              <a:buNone/>
            </a:pPr>
            <a:endParaRPr lang="en-GB" sz="5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www.ddcc.scot</a:t>
            </a:r>
          </a:p>
        </p:txBody>
      </p:sp>
    </p:spTree>
    <p:extLst>
      <p:ext uri="{BB962C8B-B14F-4D97-AF65-F5344CB8AC3E}">
        <p14:creationId xmlns:p14="http://schemas.microsoft.com/office/powerpoint/2010/main" val="2457298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27C78-426E-0007-0B05-BC05E5F07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4694"/>
            <a:ext cx="10515600" cy="4351338"/>
          </a:xfrm>
          <a:noFill/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GB" sz="5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See you all </a:t>
            </a:r>
          </a:p>
          <a:p>
            <a:pPr marL="0" indent="0" algn="ctr">
              <a:buNone/>
            </a:pPr>
            <a:r>
              <a:rPr lang="en-GB" sz="5400" dirty="0">
                <a:solidFill>
                  <a:schemeClr val="bg1"/>
                </a:solidFill>
              </a:rPr>
              <a:t>next month</a:t>
            </a:r>
          </a:p>
        </p:txBody>
      </p:sp>
    </p:spTree>
    <p:extLst>
      <p:ext uri="{BB962C8B-B14F-4D97-AF65-F5344CB8AC3E}">
        <p14:creationId xmlns:p14="http://schemas.microsoft.com/office/powerpoint/2010/main" val="70300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357</TotalTime>
  <Words>138</Words>
  <Application>Microsoft Macintosh PowerPoint</Application>
  <PresentationFormat>Widescreen</PresentationFormat>
  <Paragraphs>25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DDCC Darvel Lottery Draw Result   Wednesday 25th Mar 2026  1st Prize £638.00  -   Alan Chow 2nd Prize £79.25    -   Ken Mair 3rd Prize £79.25    -   Diane McKane    </vt:lpstr>
      <vt:lpstr>Welcome to the   Darvel Lottery Draw    Wednesday 25th Feb 2026   Good luck to all entrants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DDCC Community Council</dc:creator>
  <cp:lastModifiedBy>Darvel Fc</cp:lastModifiedBy>
  <cp:revision>2</cp:revision>
  <dcterms:created xsi:type="dcterms:W3CDTF">2024-06-24T17:38:46Z</dcterms:created>
  <dcterms:modified xsi:type="dcterms:W3CDTF">2026-03-25T18:05:56Z</dcterms:modified>
</cp:coreProperties>
</file>