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92" autoAdjust="0"/>
    <p:restoredTop sz="94694"/>
  </p:normalViewPr>
  <p:slideViewPr>
    <p:cSldViewPr snapToGrid="0">
      <p:cViewPr varScale="1">
        <p:scale>
          <a:sx n="81" d="100"/>
          <a:sy n="81" d="100"/>
        </p:scale>
        <p:origin x="594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121" d="100"/>
          <a:sy n="121" d="100"/>
        </p:scale>
        <p:origin x="5072" y="17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DCC Community Council" userId="dbe8f19c3f07ed3a" providerId="LiveId" clId="{AA185D72-25A0-418C-8CD6-5F19537D2A8D}"/>
    <pc:docChg chg="custSel modSld">
      <pc:chgData name="DDCC Community Council" userId="dbe8f19c3f07ed3a" providerId="LiveId" clId="{AA185D72-25A0-418C-8CD6-5F19537D2A8D}" dt="2024-06-27T12:20:21.885" v="404" actId="20577"/>
      <pc:docMkLst>
        <pc:docMk/>
      </pc:docMkLst>
      <pc:sldChg chg="delSp modSp mod">
        <pc:chgData name="DDCC Community Council" userId="dbe8f19c3f07ed3a" providerId="LiveId" clId="{AA185D72-25A0-418C-8CD6-5F19537D2A8D}" dt="2024-06-27T12:20:21.885" v="404" actId="20577"/>
        <pc:sldMkLst>
          <pc:docMk/>
          <pc:sldMk cId="678578744" sldId="256"/>
        </pc:sldMkLst>
        <pc:spChg chg="mod">
          <ac:chgData name="DDCC Community Council" userId="dbe8f19c3f07ed3a" providerId="LiveId" clId="{AA185D72-25A0-418C-8CD6-5F19537D2A8D}" dt="2024-06-27T12:20:21.885" v="404" actId="20577"/>
          <ac:spMkLst>
            <pc:docMk/>
            <pc:sldMk cId="678578744" sldId="256"/>
            <ac:spMk id="2" creationId="{94647ECA-A55D-300A-931C-976975DDE56A}"/>
          </ac:spMkLst>
        </pc:spChg>
        <pc:spChg chg="del mod">
          <ac:chgData name="DDCC Community Council" userId="dbe8f19c3f07ed3a" providerId="LiveId" clId="{AA185D72-25A0-418C-8CD6-5F19537D2A8D}" dt="2024-06-27T10:52:18.916" v="7" actId="21"/>
          <ac:spMkLst>
            <pc:docMk/>
            <pc:sldMk cId="678578744" sldId="256"/>
            <ac:spMk id="3" creationId="{E30FA5A2-ECE9-AC02-05AE-874AA7AC4174}"/>
          </ac:spMkLst>
        </pc:spChg>
        <pc:picChg chg="mod">
          <ac:chgData name="DDCC Community Council" userId="dbe8f19c3f07ed3a" providerId="LiveId" clId="{AA185D72-25A0-418C-8CD6-5F19537D2A8D}" dt="2024-06-27T11:00:55.039" v="395" actId="1076"/>
          <ac:picMkLst>
            <pc:docMk/>
            <pc:sldMk cId="678578744" sldId="256"/>
            <ac:picMk id="5" creationId="{D78986CC-D7D0-E243-8A41-1DCE08E67C62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446270-44F2-E341-BFA0-95190BAC0C37}" type="datetimeFigureOut">
              <a:rPr lang="en-US" smtClean="0"/>
              <a:t>6/27/2024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B726BF-D588-6944-B89F-0A4BEE2A8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0410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B726BF-D588-6944-B89F-0A4BEE2A8E1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5889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2C6F4-98A1-BA85-44AE-2729041A33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E0158C-B93D-415C-8B4D-1EA3329402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0E7C1E-5174-3643-CCE7-45E5D25D7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0661-2827-4FB0-A5DD-480DBC10CE0C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DCC3A4-3FFC-20FA-FD13-FD1FA83345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825704-8B57-9AA0-9C1F-133985A62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980F-90DB-45DA-B242-2E9340F7A8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654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>
        <p:fade/>
      </p:transition>
    </mc:Choice>
    <mc:Fallback xmlns="">
      <p:transition advClick="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7CABA6-B593-8688-E3F6-133D9AAE8D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18DC93-85DC-71F9-3AE1-DFDA0382A1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FD1A4D-7BF8-DE65-792F-6E4BB1715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0661-2827-4FB0-A5DD-480DBC10CE0C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814A0B-9733-2A4D-D829-4407875265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5155FD-BE3D-155D-B1D8-9706E45AB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980F-90DB-45DA-B242-2E9340F7A8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9968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>
        <p:fade/>
      </p:transition>
    </mc:Choice>
    <mc:Fallback xmlns="">
      <p:transition advClick="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6500777-5B95-6352-8C2B-A6DDF3C3CC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6BD62E-601E-806E-68A3-3DC600EE13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176CEA-B37A-81AF-F9AF-4C15FEFF1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0661-2827-4FB0-A5DD-480DBC10CE0C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CCFDFA-6CBE-367F-9F33-B114BDC90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A21F72-5908-00AF-A169-605E195EF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980F-90DB-45DA-B242-2E9340F7A8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7269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>
        <p:fade/>
      </p:transition>
    </mc:Choice>
    <mc:Fallback xmlns="">
      <p:transition advClick="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B1C54C-AAFB-03B3-35CE-4E2BEFCC2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472F59-6FBA-A6A9-FDFA-86797B3E2C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356A8A-5731-BF43-9710-4DFD35D9A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0661-2827-4FB0-A5DD-480DBC10CE0C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E66DF4-265A-C820-16F0-076ED13659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07039B-B41A-77ED-C1EF-6CCCE3465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980F-90DB-45DA-B242-2E9340F7A8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2403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>
        <p:fade/>
      </p:transition>
    </mc:Choice>
    <mc:Fallback xmlns="">
      <p:transition advClick="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6268CB-68EA-4AE6-AE2B-B46289364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A3BCE7-40DE-CEA6-F5B2-11477E8542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A2C7D1-141A-8689-C977-3F96BE5672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0661-2827-4FB0-A5DD-480DBC10CE0C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9DD296-ED78-3781-6392-E4840F2A8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3E7DE9-FE22-2ECF-F6D3-F5EE40D35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980F-90DB-45DA-B242-2E9340F7A8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9749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>
        <p:fade/>
      </p:transition>
    </mc:Choice>
    <mc:Fallback xmlns="">
      <p:transition advClick="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B5ACF-FE97-F48B-D642-89EB182F04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2EFA80-37D8-4395-C1F7-235E2E58CC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8FDB16-E2C7-FF39-EDC1-9E9EBFD04E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4D5103-7C95-B167-7A63-1A6F45B32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0661-2827-4FB0-A5DD-480DBC10CE0C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90D34C-EA28-245B-31A0-155F85E01D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FD3BF1-EB4C-4480-D75D-3CF483544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980F-90DB-45DA-B242-2E9340F7A8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182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>
        <p:fade/>
      </p:transition>
    </mc:Choice>
    <mc:Fallback xmlns="">
      <p:transition advClick="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A09793-3928-7239-EF37-F9A5F29122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9D26E4-0D7B-5A82-A293-A1964489BE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3044BC-E9E4-05F5-1F86-59404E375F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003F98-97B5-390F-59A2-D33E4EACC6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D23E3E2-0CCF-CABC-41D9-9C74D4C182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0F34F53-BCE8-3571-AE46-6235216F1F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0661-2827-4FB0-A5DD-480DBC10CE0C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627E5DA-6750-66B6-AFE5-283BBD644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536E3D5-C47B-ED78-E56B-D049CC59F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980F-90DB-45DA-B242-2E9340F7A8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1297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>
        <p:fade/>
      </p:transition>
    </mc:Choice>
    <mc:Fallback xmlns="">
      <p:transition advClick="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408E68-208E-CE26-4CE3-F2E12547B1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4F5748-8510-75BF-2419-D4134E92F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0661-2827-4FB0-A5DD-480DBC10CE0C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17B035-91D8-7624-DFC2-403DF760A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4DB519-C15C-80E3-1A07-684EB9A21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980F-90DB-45DA-B242-2E9340F7A8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0473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>
        <p:fade/>
      </p:transition>
    </mc:Choice>
    <mc:Fallback xmlns="">
      <p:transition advClick="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DFEF73-8DD6-5928-E570-80F6562B9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0661-2827-4FB0-A5DD-480DBC10CE0C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91B55D5-0C1D-7DE2-5355-773AB0F3B5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3D9EAB-7C42-D76F-B691-F80450A89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980F-90DB-45DA-B242-2E9340F7A8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7389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>
        <p:fade/>
      </p:transition>
    </mc:Choice>
    <mc:Fallback xmlns="">
      <p:transition advClick="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444A31-CAE0-873B-02CF-DBDCCB703E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79631D-304E-F367-2F86-226AB2B676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FF4830-81C1-BAC5-F8BB-7F27784E2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4F53B2-0FBB-0F14-4156-A48275B54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0661-2827-4FB0-A5DD-480DBC10CE0C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77BB80-7C55-9BB4-47BE-182996CC70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4ADE18-DC69-EEF3-8631-10B639FAB1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980F-90DB-45DA-B242-2E9340F7A8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3583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>
        <p:fade/>
      </p:transition>
    </mc:Choice>
    <mc:Fallback xmlns="">
      <p:transition advClick="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D1F59E-BBAE-A966-23B1-645CB96405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11F6BEB-E4ED-C22A-20CB-3585335EAF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2B093F-6DC5-7FF1-D566-17FBDE2D32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24137C-83E4-B709-4505-4CBB26DAF3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0661-2827-4FB0-A5DD-480DBC10CE0C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C5540D-B779-9981-CD48-CAA4B924E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E8EB12-3616-4A6F-CD95-FCDA984AC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980F-90DB-45DA-B242-2E9340F7A8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4891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>
        <p:fade/>
      </p:transition>
    </mc:Choice>
    <mc:Fallback xmlns="">
      <p:transition advClick="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593B471-0749-416C-AFA5-BB01AF422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E1197C-66C8-E323-460C-16D306A1DC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EB0B8C-2EF6-816B-B1D9-6B69FC08A3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5D00661-2827-4FB0-A5DD-480DBC10CE0C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A6DED4-B412-5CFC-4C0E-B2726CC823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404C9F-FBB6-96D6-1AD0-8922D61181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E11980F-90DB-45DA-B242-2E9340F7A8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810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 advClick="0">
        <p:fade/>
      </p:transition>
    </mc:Choice>
    <mc:Fallback xmlns="">
      <p:transition advClick="0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audio" Target="../media/audio1.wav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647ECA-A55D-300A-931C-976975DDE5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4106" y="612629"/>
            <a:ext cx="10883788" cy="5437848"/>
          </a:xfrm>
        </p:spPr>
        <p:txBody>
          <a:bodyPr anchor="t">
            <a:normAutofit fontScale="90000"/>
          </a:bodyPr>
          <a:lstStyle/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GB" sz="3600" dirty="0">
                <a:solidFill>
                  <a:schemeClr val="bg1"/>
                </a:solidFill>
              </a:rPr>
              <a:t>DDCC Darvel Lottery Draw Wednesday 26 June 2024</a:t>
            </a:r>
            <a:br>
              <a:rPr lang="en-GB" sz="3600" dirty="0">
                <a:solidFill>
                  <a:schemeClr val="bg1"/>
                </a:solidFill>
              </a:rPr>
            </a:br>
            <a:r>
              <a:rPr lang="en-GB" sz="3600" dirty="0">
                <a:solidFill>
                  <a:schemeClr val="bg1"/>
                </a:solidFill>
              </a:rPr>
              <a:t>Sponsored by 1</a:t>
            </a:r>
            <a:r>
              <a:rPr lang="en-GB" sz="3600" baseline="30000" dirty="0">
                <a:solidFill>
                  <a:schemeClr val="bg1"/>
                </a:solidFill>
              </a:rPr>
              <a:t>st</a:t>
            </a:r>
            <a:r>
              <a:rPr lang="en-GB" sz="3600" dirty="0">
                <a:solidFill>
                  <a:schemeClr val="bg1"/>
                </a:solidFill>
              </a:rPr>
              <a:t> Class Taxi</a:t>
            </a:r>
            <a:br>
              <a:rPr lang="en-GB" sz="3600" dirty="0">
                <a:solidFill>
                  <a:schemeClr val="bg1"/>
                </a:solidFill>
              </a:rPr>
            </a:br>
            <a:br>
              <a:rPr lang="en-GB" sz="3600" dirty="0">
                <a:solidFill>
                  <a:schemeClr val="bg1"/>
                </a:solidFill>
              </a:rPr>
            </a:br>
            <a:r>
              <a:rPr lang="en-GB" sz="3600" dirty="0">
                <a:solidFill>
                  <a:schemeClr val="bg1"/>
                </a:solidFill>
              </a:rPr>
              <a:t>£796 Winner – David Wilson</a:t>
            </a:r>
            <a:br>
              <a:rPr lang="en-GB" sz="3600" dirty="0">
                <a:solidFill>
                  <a:schemeClr val="bg1"/>
                </a:solidFill>
              </a:rPr>
            </a:br>
            <a:r>
              <a:rPr lang="en-GB" sz="3600" dirty="0">
                <a:solidFill>
                  <a:schemeClr val="bg1"/>
                </a:solidFill>
              </a:rPr>
              <a:t>£99.50 Winner – Alice Sharp</a:t>
            </a:r>
            <a:br>
              <a:rPr lang="en-GB" sz="3600" dirty="0">
                <a:solidFill>
                  <a:schemeClr val="bg1"/>
                </a:solidFill>
              </a:rPr>
            </a:br>
            <a:r>
              <a:rPr lang="en-GB" sz="3600" dirty="0">
                <a:solidFill>
                  <a:schemeClr val="bg1"/>
                </a:solidFill>
              </a:rPr>
              <a:t>£99.50 Winner – Billy </a:t>
            </a:r>
            <a:r>
              <a:rPr lang="en-GB" sz="3600" dirty="0" err="1">
                <a:solidFill>
                  <a:schemeClr val="bg1"/>
                </a:solidFill>
              </a:rPr>
              <a:t>Scade</a:t>
            </a:r>
            <a:br>
              <a:rPr lang="en-GB" sz="3600" dirty="0">
                <a:solidFill>
                  <a:schemeClr val="bg1"/>
                </a:solidFill>
              </a:rPr>
            </a:br>
            <a:br>
              <a:rPr lang="en-GB" sz="3600" dirty="0">
                <a:solidFill>
                  <a:schemeClr val="bg1"/>
                </a:solidFill>
              </a:rPr>
            </a:br>
            <a:r>
              <a:rPr lang="en-GB" sz="3600" dirty="0">
                <a:solidFill>
                  <a:schemeClr val="bg1"/>
                </a:solidFill>
              </a:rPr>
              <a:t>The lottery income was £1990 with 50% of this amount going to the prize money</a:t>
            </a:r>
            <a:br>
              <a:rPr lang="en-GB" sz="3600" dirty="0">
                <a:solidFill>
                  <a:schemeClr val="bg1"/>
                </a:solidFill>
              </a:rPr>
            </a:br>
            <a:br>
              <a:rPr lang="en-GB" sz="3600" dirty="0">
                <a:solidFill>
                  <a:schemeClr val="bg1"/>
                </a:solidFill>
              </a:rPr>
            </a:br>
            <a:r>
              <a:rPr lang="en-GB" sz="3600" dirty="0">
                <a:solidFill>
                  <a:schemeClr val="bg1"/>
                </a:solidFill>
              </a:rPr>
              <a:t>Congratulations to this </a:t>
            </a:r>
            <a:r>
              <a:rPr lang="en-GB" sz="3600">
                <a:solidFill>
                  <a:schemeClr val="bg1"/>
                </a:solidFill>
              </a:rPr>
              <a:t>month's winners </a:t>
            </a:r>
            <a:r>
              <a:rPr lang="en-GB" sz="3600" dirty="0">
                <a:solidFill>
                  <a:schemeClr val="bg1"/>
                </a:solidFill>
              </a:rPr>
              <a:t>and Thank You to all of the members for their continued support</a:t>
            </a:r>
            <a:br>
              <a:rPr lang="en-GB" sz="3600" dirty="0">
                <a:solidFill>
                  <a:schemeClr val="bg1"/>
                </a:solidFill>
              </a:rPr>
            </a:br>
            <a:br>
              <a:rPr lang="en-GB" sz="4000" dirty="0">
                <a:solidFill>
                  <a:schemeClr val="bg1"/>
                </a:solidFill>
              </a:rPr>
            </a:br>
            <a:endParaRPr lang="en-GB" sz="4000" dirty="0">
              <a:solidFill>
                <a:schemeClr val="bg1"/>
              </a:solidFill>
            </a:endParaRPr>
          </a:p>
        </p:txBody>
      </p:sp>
      <p:pic>
        <p:nvPicPr>
          <p:cNvPr id="5" name="Picture 4" descr="A logo for a taxi&#10;&#10;Description automatically generated">
            <a:extLst>
              <a:ext uri="{FF2B5EF4-FFF2-40B4-BE49-F238E27FC236}">
                <a16:creationId xmlns:a16="http://schemas.microsoft.com/office/drawing/2014/main" id="{D78986CC-D7D0-E243-8A41-1DCE08E67C62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3" b="-3"/>
          <a:stretch/>
        </p:blipFill>
        <p:spPr>
          <a:xfrm>
            <a:off x="9459257" y="1319001"/>
            <a:ext cx="2012552" cy="2012552"/>
          </a:xfrm>
          <a:custGeom>
            <a:avLst/>
            <a:gdLst/>
            <a:ahLst/>
            <a:cxnLst/>
            <a:rect l="l" t="t" r="r" b="b"/>
            <a:pathLst>
              <a:path w="1838528" h="1838528">
                <a:moveTo>
                  <a:pt x="919264" y="0"/>
                </a:moveTo>
                <a:cubicBezTo>
                  <a:pt x="1426959" y="0"/>
                  <a:pt x="1838528" y="411569"/>
                  <a:pt x="1838528" y="919264"/>
                </a:cubicBezTo>
                <a:cubicBezTo>
                  <a:pt x="1838528" y="1426959"/>
                  <a:pt x="1426959" y="1838528"/>
                  <a:pt x="919264" y="1838528"/>
                </a:cubicBezTo>
                <a:cubicBezTo>
                  <a:pt x="411569" y="1838528"/>
                  <a:pt x="0" y="1426959"/>
                  <a:pt x="0" y="919264"/>
                </a:cubicBezTo>
                <a:cubicBezTo>
                  <a:pt x="0" y="411569"/>
                  <a:pt x="411569" y="0"/>
                  <a:pt x="919264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678578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>
        <p:fade/>
        <p:sndAc>
          <p:stSnd>
            <p:snd r:embed="rId3" name="type.wav"/>
          </p:stSnd>
        </p:sndAc>
      </p:transition>
    </mc:Choice>
    <mc:Fallback xmlns="">
      <p:transition advClick="0">
        <p:fade/>
        <p:sndAc>
          <p:stSnd>
            <p:snd r:embed="rId5" name="type.wav"/>
          </p:stSnd>
        </p:sndAc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TM16401371[[fn=Atlas]]</Template>
  <TotalTime>2852</TotalTime>
  <Words>77</Words>
  <Application>Microsoft Office PowerPoint</Application>
  <PresentationFormat>Widescreen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DDCC Darvel Lottery Draw Wednesday 26 June 2024 Sponsored by 1st Class Taxi  £796 Winner – David Wilson £99.50 Winner – Alice Sharp £99.50 Winner – Billy Scade  The lottery income was £1990 with 50% of this amount going to the prize money  Congratulations to this month's winners and Thank You to all of the members for their continued support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DDCC Community Council</dc:creator>
  <cp:lastModifiedBy>DDCC Community Council</cp:lastModifiedBy>
  <cp:revision>4</cp:revision>
  <dcterms:created xsi:type="dcterms:W3CDTF">2024-06-24T17:38:46Z</dcterms:created>
  <dcterms:modified xsi:type="dcterms:W3CDTF">2024-06-27T12:20:31Z</dcterms:modified>
</cp:coreProperties>
</file>